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3" r:id="rId1"/>
  </p:sldMasterIdLst>
  <p:notesMasterIdLst>
    <p:notesMasterId r:id="rId9"/>
  </p:notesMasterIdLst>
  <p:sldIdLst>
    <p:sldId id="303" r:id="rId2"/>
    <p:sldId id="352" r:id="rId3"/>
    <p:sldId id="347" r:id="rId4"/>
    <p:sldId id="348" r:id="rId5"/>
    <p:sldId id="355" r:id="rId6"/>
    <p:sldId id="345" r:id="rId7"/>
    <p:sldId id="350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4D0"/>
    <a:srgbClr val="FFDC6D"/>
    <a:srgbClr val="FFD347"/>
    <a:srgbClr val="2DB9B2"/>
    <a:srgbClr val="36CEC7"/>
    <a:srgbClr val="B2ECB2"/>
    <a:srgbClr val="CCFFFF"/>
    <a:srgbClr val="33CC33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500" autoAdjust="0"/>
    <p:restoredTop sz="94737" autoAdjust="0"/>
  </p:normalViewPr>
  <p:slideViewPr>
    <p:cSldViewPr>
      <p:cViewPr varScale="1">
        <p:scale>
          <a:sx n="91" d="100"/>
          <a:sy n="91" d="100"/>
        </p:scale>
        <p:origin x="-112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826B200-DB51-44BB-ADBC-C9E73460F14F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C266CD1-6E88-4A99-A4BA-8EE7D1673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1547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66CD1-6E88-4A99-A4BA-8EE7D167371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33CB-687F-4376-8247-0D7FA4CC1C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DD325-C82F-4699-9EA9-8F0A1BE81A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3349-A044-4BEF-BD9A-22D4BFEFF4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A813E-3F16-4A1E-9BC4-95A114782B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A847A3-598C-40D9-A60B-5092A18D5E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915AC-33C4-4138-8269-1484447F5B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29D8F-A5DA-42E4-A973-891EDEE632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9B834-B5BE-4FDF-B4F2-3F87199815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5BA56-6F38-48F6-B6A1-84D0A1ED0E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B5092-6CF4-413A-B364-34ADCB4104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DA6B61-07AD-43AA-89EE-ED9AD0682D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"Школьная модель формирования и оценивания логических познавательных УУД"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A91357-8BC9-4ED5-A8D7-BF6F425113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62466" y="4869160"/>
            <a:ext cx="5081534" cy="1728192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«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Переборская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основная общеобразовательная школа»</a:t>
            </a:r>
          </a:p>
          <a:p>
            <a:pPr>
              <a:defRPr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Берёзовский муниципальный округ,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д.Перебор, ул.Центральная, 49</a:t>
            </a:r>
          </a:p>
          <a:p>
            <a:pPr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838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/>
            <a:r>
              <a:rPr lang="ru-RU" sz="3200" b="1" dirty="0" smtClean="0">
                <a:solidFill>
                  <a:srgbClr val="FF0000"/>
                </a:solidFill>
              </a:rPr>
              <a:t>«Школьная модель </a:t>
            </a:r>
          </a:p>
          <a:p>
            <a:pPr algn="ctr" eaLnBrk="1" hangingPunct="1"/>
            <a:r>
              <a:rPr lang="ru-RU" sz="3200" b="1" dirty="0" smtClean="0">
                <a:solidFill>
                  <a:srgbClr val="FF0000"/>
                </a:solidFill>
              </a:rPr>
              <a:t> формирования и оценивания логических познавательных УУД» 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0466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Конкурс  </a:t>
            </a:r>
            <a:r>
              <a:rPr lang="ru-RU" b="1" dirty="0">
                <a:solidFill>
                  <a:schemeClr val="tx2"/>
                </a:solidFill>
              </a:rPr>
              <a:t>«Школы инновационных </a:t>
            </a:r>
            <a:endParaRPr lang="en-US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образовательных </a:t>
            </a:r>
            <a:r>
              <a:rPr lang="ru-RU" b="1" dirty="0">
                <a:solidFill>
                  <a:schemeClr val="tx2"/>
                </a:solidFill>
              </a:rPr>
              <a:t>практик Пермского края</a:t>
            </a:r>
            <a:r>
              <a:rPr lang="ru-RU" b="1" dirty="0" smtClean="0">
                <a:solidFill>
                  <a:schemeClr val="tx2"/>
                </a:solidFill>
              </a:rPr>
              <a:t>», </a:t>
            </a:r>
            <a:r>
              <a:rPr lang="en-US" b="1" dirty="0" smtClean="0">
                <a:solidFill>
                  <a:schemeClr val="tx2"/>
                </a:solidFill>
              </a:rPr>
              <a:t> 2020 </a:t>
            </a:r>
            <a:r>
              <a:rPr lang="ru-RU" b="1" dirty="0" smtClean="0">
                <a:solidFill>
                  <a:schemeClr val="tx2"/>
                </a:solidFill>
              </a:rPr>
              <a:t>г</a:t>
            </a:r>
            <a:endParaRPr lang="ru-RU" b="1" dirty="0">
              <a:solidFill>
                <a:schemeClr val="tx2"/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52330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00166" y="6356350"/>
            <a:ext cx="6286544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"Школьная модель формирования и оценивания логических познавательных УУД"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1000108"/>
            <a:ext cx="8072494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умения учащихся: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определять понятия, классифицировать, устанавливать аналогии, устанавливать причинно-следственные связи;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положительная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динамика заявленных УУД на 15-20 % с 5 по 7 классы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процент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выполнения заданий на проверку уровня владения логическими познавательными УУД у обучающихся 5-7 классов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70%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проявление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у обучающихся 5-7 классов высокой мотивации к интеллектуальной деятельности на логических играх.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214290"/>
            <a:ext cx="64120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Образовательные результаты практики: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Заголовок 4"/>
          <p:cNvSpPr>
            <a:spLocks noGrp="1"/>
          </p:cNvSpPr>
          <p:nvPr>
            <p:ph type="title"/>
          </p:nvPr>
        </p:nvSpPr>
        <p:spPr>
          <a:xfrm>
            <a:off x="428596" y="4000504"/>
            <a:ext cx="29184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Продукты практики: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4500570"/>
            <a:ext cx="828680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Программы курсов для учащихся 5-7 классов</a:t>
            </a:r>
          </a:p>
          <a:p>
            <a:endParaRPr lang="ru-RU" sz="500" dirty="0" smtClean="0"/>
          </a:p>
          <a:p>
            <a:r>
              <a:rPr lang="ru-RU" dirty="0" smtClean="0"/>
              <a:t>Сценарий и задания к интеллектуальным играм</a:t>
            </a:r>
          </a:p>
          <a:p>
            <a:endParaRPr lang="ru-RU" sz="300" dirty="0" smtClean="0"/>
          </a:p>
          <a:p>
            <a:r>
              <a:rPr lang="ru-RU" dirty="0" smtClean="0"/>
              <a:t>Учебные </a:t>
            </a:r>
            <a:r>
              <a:rPr lang="ru-RU" dirty="0" smtClean="0"/>
              <a:t>ситуации с  </a:t>
            </a:r>
            <a:r>
              <a:rPr lang="ru-RU" dirty="0" smtClean="0"/>
              <a:t>уроков биологии, географии, математики</a:t>
            </a:r>
          </a:p>
          <a:p>
            <a:endParaRPr lang="ru-RU" sz="300" dirty="0" smtClean="0"/>
          </a:p>
          <a:p>
            <a:r>
              <a:rPr lang="ru-RU" dirty="0" smtClean="0"/>
              <a:t>Задания учащимся для формирования познавательных логических умений на предметах.</a:t>
            </a:r>
            <a:endParaRPr lang="ru-RU" dirty="0"/>
          </a:p>
        </p:txBody>
      </p:sp>
      <p:pic>
        <p:nvPicPr>
          <p:cNvPr id="16" name="Picture 5" descr="https://yt3.ggpht.com/a/AGF-l7_OBLnGSSOUSeuqPGMROLasXxLXl-VE83Tydg=s900-c-k-c0xffffffff-no-rj-mo"/>
          <p:cNvPicPr>
            <a:picLocks noChangeAspect="1" noChangeArrowheads="1"/>
          </p:cNvPicPr>
          <p:nvPr/>
        </p:nvPicPr>
        <p:blipFill>
          <a:blip r:embed="rId3" cstate="print"/>
          <a:srcRect l="26253" t="16666" r="13698" b="22059"/>
          <a:stretch>
            <a:fillRect/>
          </a:stretch>
        </p:blipFill>
        <p:spPr bwMode="auto">
          <a:xfrm>
            <a:off x="428596" y="4500570"/>
            <a:ext cx="280037" cy="285752"/>
          </a:xfrm>
          <a:prstGeom prst="rect">
            <a:avLst/>
          </a:prstGeom>
          <a:noFill/>
        </p:spPr>
      </p:pic>
      <p:pic>
        <p:nvPicPr>
          <p:cNvPr id="17" name="Picture 5" descr="https://yt3.ggpht.com/a/AGF-l7_OBLnGSSOUSeuqPGMROLasXxLXl-VE83Tydg=s900-c-k-c0xffffffff-no-rj-mo"/>
          <p:cNvPicPr>
            <a:picLocks noChangeAspect="1" noChangeArrowheads="1"/>
          </p:cNvPicPr>
          <p:nvPr/>
        </p:nvPicPr>
        <p:blipFill>
          <a:blip r:embed="rId3" cstate="print"/>
          <a:srcRect l="26253" t="16666" r="13698" b="22059"/>
          <a:stretch>
            <a:fillRect/>
          </a:stretch>
        </p:blipFill>
        <p:spPr bwMode="auto">
          <a:xfrm>
            <a:off x="428596" y="4857760"/>
            <a:ext cx="280037" cy="285752"/>
          </a:xfrm>
          <a:prstGeom prst="rect">
            <a:avLst/>
          </a:prstGeom>
          <a:noFill/>
        </p:spPr>
      </p:pic>
      <p:pic>
        <p:nvPicPr>
          <p:cNvPr id="18" name="Picture 5" descr="https://yt3.ggpht.com/a/AGF-l7_OBLnGSSOUSeuqPGMROLasXxLXl-VE83Tydg=s900-c-k-c0xffffffff-no-rj-mo"/>
          <p:cNvPicPr>
            <a:picLocks noChangeAspect="1" noChangeArrowheads="1"/>
          </p:cNvPicPr>
          <p:nvPr/>
        </p:nvPicPr>
        <p:blipFill>
          <a:blip r:embed="rId3" cstate="print"/>
          <a:srcRect l="26253" t="16666" r="13698" b="22059"/>
          <a:stretch>
            <a:fillRect/>
          </a:stretch>
        </p:blipFill>
        <p:spPr bwMode="auto">
          <a:xfrm>
            <a:off x="428596" y="5572140"/>
            <a:ext cx="280037" cy="285752"/>
          </a:xfrm>
          <a:prstGeom prst="rect">
            <a:avLst/>
          </a:prstGeom>
          <a:noFill/>
        </p:spPr>
      </p:pic>
      <p:pic>
        <p:nvPicPr>
          <p:cNvPr id="19" name="Picture 5" descr="https://yt3.ggpht.com/a/AGF-l7_OBLnGSSOUSeuqPGMROLasXxLXl-VE83Tydg=s900-c-k-c0xffffffff-no-rj-mo"/>
          <p:cNvPicPr>
            <a:picLocks noChangeAspect="1" noChangeArrowheads="1"/>
          </p:cNvPicPr>
          <p:nvPr/>
        </p:nvPicPr>
        <p:blipFill>
          <a:blip r:embed="rId3" cstate="print"/>
          <a:srcRect l="26253" t="16666" r="13698" b="22059"/>
          <a:stretch>
            <a:fillRect/>
          </a:stretch>
        </p:blipFill>
        <p:spPr bwMode="auto">
          <a:xfrm>
            <a:off x="428596" y="5214950"/>
            <a:ext cx="280037" cy="28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C:\Users\1\Desktop\scale_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C:\Users\1\Desktop\scale_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C:\Users\1\Desktop\scale_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83568" y="548680"/>
            <a:ext cx="7704856" cy="4536504"/>
            <a:chOff x="539552" y="548680"/>
            <a:chExt cx="7704856" cy="4536504"/>
          </a:xfrm>
        </p:grpSpPr>
        <p:pic>
          <p:nvPicPr>
            <p:cNvPr id="11282" name="Picture 18" descr="https://avatars.mds.yandex.net/get-zen_doc/1897428/pub_5d077661353a0c0d8178680c_5d07772897d1910df8507895/scale_120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620688"/>
              <a:ext cx="5021288" cy="4464496"/>
            </a:xfrm>
            <a:prstGeom prst="rect">
              <a:avLst/>
            </a:prstGeom>
            <a:noFill/>
          </p:spPr>
        </p:pic>
        <p:pic>
          <p:nvPicPr>
            <p:cNvPr id="11285" name="Picture 2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59832" y="548680"/>
              <a:ext cx="5184576" cy="4536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763688" y="6530975"/>
            <a:ext cx="6053166" cy="3270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"Школьная модель формирования и оценивания логических познавательных УУД"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683568" y="5661248"/>
            <a:ext cx="8064896" cy="55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но Вы не сможете отказаться от …..</a:t>
            </a:r>
            <a:endParaRPr kumimoji="0" lang="ru-RU" sz="36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43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0" y="6357958"/>
            <a:ext cx="9144000" cy="327025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"Школьная модель формирования и оценивания логических познавательных УУД"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8674" name="Picture 2" descr="C:\Users\1\Desktop\ру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8582025" cy="47359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2492896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Calibri" pitchFamily="34" charset="0"/>
                <a:ea typeface="Batang" pitchFamily="18" charset="-127"/>
                <a:cs typeface="Arial" pitchFamily="34" charset="0"/>
              </a:rPr>
              <a:t>Презентационный семинар </a:t>
            </a:r>
            <a:endParaRPr lang="ru-RU" dirty="0">
              <a:latin typeface="Calibri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1844824"/>
            <a:ext cx="1152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Calibri" pitchFamily="34" charset="0"/>
                <a:cs typeface="Times New Roman" panose="02020603050405020304" pitchFamily="18" charset="0"/>
              </a:rPr>
              <a:t>Мастер-классы "Учебные ситуации на уроке"</a:t>
            </a:r>
            <a:endParaRPr lang="ru-RU" dirty="0">
              <a:latin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2492896"/>
            <a:ext cx="1152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alibri" pitchFamily="34" charset="0"/>
                <a:cs typeface="Times New Roman" panose="02020603050405020304" pitchFamily="18" charset="0"/>
              </a:rPr>
              <a:t>Учебные ситуации на уроке</a:t>
            </a:r>
          </a:p>
          <a:p>
            <a:pPr lvl="0"/>
            <a:endParaRPr lang="ru-RU" dirty="0">
              <a:latin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00760" y="1916832"/>
            <a:ext cx="12858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Calibri" pitchFamily="34" charset="0"/>
                <a:cs typeface="Times New Roman" panose="02020603050405020304" pitchFamily="18" charset="0"/>
              </a:rPr>
              <a:t>Практикум «Интеллектуальная игра- «Время думать» </a:t>
            </a:r>
            <a:endParaRPr lang="ru-RU" dirty="0">
              <a:latin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29520" y="2420888"/>
            <a:ext cx="1246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Calibri" pitchFamily="34" charset="0"/>
                <a:cs typeface="Times New Roman" panose="02020603050405020304" pitchFamily="18" charset="0"/>
              </a:rPr>
              <a:t>Практикум «Интеллектуальная игра - «Турнир логиков»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4653136"/>
            <a:ext cx="6309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Calibri" pitchFamily="34" charset="0"/>
                <a:cs typeface="Times New Roman" panose="02020603050405020304" pitchFamily="18" charset="0"/>
              </a:rPr>
              <a:t>Место проведения:   </a:t>
            </a:r>
            <a:r>
              <a:rPr lang="ru-RU" sz="1400" dirty="0" smtClean="0">
                <a:latin typeface="Calibri" pitchFamily="34" charset="0"/>
                <a:cs typeface="Times New Roman" panose="02020603050405020304" pitchFamily="18" charset="0"/>
              </a:rPr>
              <a:t>1</a:t>
            </a:r>
            <a:r>
              <a:rPr lang="ru-RU" sz="1400" b="1" dirty="0" smtClean="0"/>
              <a:t> вариант: </a:t>
            </a:r>
            <a:r>
              <a:rPr lang="ru-RU" dirty="0" smtClean="0"/>
              <a:t>на базе школы-заказчика; </a:t>
            </a:r>
          </a:p>
          <a:p>
            <a:r>
              <a:rPr lang="ru-RU" sz="1400" b="1" dirty="0" smtClean="0"/>
              <a:t>2 вариант:</a:t>
            </a:r>
            <a:r>
              <a:rPr lang="ru-RU" sz="1400" dirty="0" smtClean="0"/>
              <a:t>  </a:t>
            </a:r>
            <a:r>
              <a:rPr lang="ru-RU" dirty="0" smtClean="0"/>
              <a:t>на базе школы-заявителя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357158" y="142852"/>
            <a:ext cx="8572560" cy="55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000" b="1" dirty="0" smtClean="0">
                <a:solidFill>
                  <a:srgbClr val="FF0000"/>
                </a:solidFill>
              </a:rPr>
              <a:t>Методические мероприятия</a:t>
            </a:r>
            <a:endParaRPr kumimoji="0" lang="ru-RU" sz="20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464" y="2143117"/>
            <a:ext cx="4929254" cy="400052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b="1" dirty="0" smtClean="0"/>
              <a:t>Презентационный </a:t>
            </a:r>
            <a:r>
              <a:rPr lang="ru-RU" b="1" dirty="0" smtClean="0"/>
              <a:t>семинар </a:t>
            </a:r>
            <a:r>
              <a:rPr lang="ru-RU" dirty="0" smtClean="0"/>
              <a:t>«Школьная модель формирования и оценивания логических познавательных УУД» </a:t>
            </a:r>
            <a:r>
              <a:rPr lang="ru-RU" b="1" dirty="0" smtClean="0"/>
              <a:t>+ мастер-класс </a:t>
            </a:r>
            <a:r>
              <a:rPr lang="ru-RU" dirty="0" smtClean="0"/>
              <a:t>«Учебные ситуации на уроках по развитию логических познавательных УУД</a:t>
            </a:r>
            <a:r>
              <a:rPr lang="ru-RU" dirty="0" smtClean="0"/>
              <a:t>» </a:t>
            </a:r>
            <a:r>
              <a:rPr lang="ru-RU" dirty="0" smtClean="0"/>
              <a:t>+ </a:t>
            </a:r>
            <a:r>
              <a:rPr lang="ru-RU" b="1" dirty="0" smtClean="0"/>
              <a:t>Интеллектуальная игра </a:t>
            </a:r>
            <a:r>
              <a:rPr lang="ru-RU" dirty="0" smtClean="0"/>
              <a:t>«Время думать</a:t>
            </a:r>
            <a:r>
              <a:rPr lang="ru-RU" dirty="0" smtClean="0"/>
              <a:t>» или «Турнир </a:t>
            </a:r>
            <a:r>
              <a:rPr lang="ru-RU" dirty="0" smtClean="0"/>
              <a:t>логиков»  (по выбору)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ru-RU" b="1" dirty="0" smtClean="0"/>
              <a:t>. Презентационный </a:t>
            </a:r>
            <a:r>
              <a:rPr lang="ru-RU" b="1" dirty="0" smtClean="0"/>
              <a:t>семинар </a:t>
            </a:r>
            <a:r>
              <a:rPr lang="ru-RU" dirty="0" smtClean="0"/>
              <a:t>«Школьная модель формирования и оценивания логических познавательных УУД» + </a:t>
            </a:r>
            <a:r>
              <a:rPr lang="ru-RU" b="1" dirty="0" smtClean="0"/>
              <a:t>Мастер-класс </a:t>
            </a:r>
            <a:r>
              <a:rPr lang="ru-RU" dirty="0" smtClean="0"/>
              <a:t>«Учебные ситуации на уроках по развитию логических познавательных УУД». 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b="1" dirty="0" smtClean="0"/>
              <a:t>Презентационный </a:t>
            </a:r>
            <a:r>
              <a:rPr lang="ru-RU" b="1" dirty="0" smtClean="0"/>
              <a:t>семинар </a:t>
            </a:r>
            <a:r>
              <a:rPr lang="ru-RU" dirty="0" smtClean="0"/>
              <a:t>«Школьная модель формирования и оценивания логических познавательных УУД» + </a:t>
            </a:r>
            <a:r>
              <a:rPr lang="ru-RU" b="1" dirty="0" smtClean="0"/>
              <a:t>Интеллектуальные игры</a:t>
            </a:r>
            <a:r>
              <a:rPr lang="ru-RU" dirty="0" smtClean="0"/>
              <a:t> «Время думать», «Турнир логиков»  (по выбору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142976" y="6356350"/>
            <a:ext cx="7072362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"Школьная модель формирования и оценивания логических познавательных УУД"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57158" y="214290"/>
            <a:ext cx="8572560" cy="55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000" b="1" dirty="0" smtClean="0">
                <a:solidFill>
                  <a:srgbClr val="FF0000"/>
                </a:solidFill>
              </a:rPr>
              <a:t>Потенциальным участникам предлагаем</a:t>
            </a:r>
          </a:p>
          <a:p>
            <a:pPr algn="ctr" eaLnBrk="1" hangingPunct="1"/>
            <a:r>
              <a:rPr lang="ru-RU" sz="2000" b="1" dirty="0" smtClean="0">
                <a:solidFill>
                  <a:srgbClr val="FF0000"/>
                </a:solidFill>
              </a:rPr>
              <a:t> 2 пакета методических мероприятий</a:t>
            </a:r>
            <a:endParaRPr kumimoji="0" lang="ru-RU" sz="20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2643174" y="857232"/>
            <a:ext cx="714380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500694" y="857232"/>
            <a:ext cx="642942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57158" y="1071546"/>
            <a:ext cx="342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на </a:t>
            </a: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базе МБОУ «Переборская ООШ»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1071546"/>
            <a:ext cx="4857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на </a:t>
            </a: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базе заявившихся муниципалитетов или учреждений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214282" y="2143116"/>
            <a:ext cx="3571900" cy="392909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Презентационный семинар «Школьная модель формирования и оценивания логических познавательных УУД»,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мастер-класс «Учебные ситуации на уроках по развитию логических познавательных УУД»,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«Интеллектуальная игра «Время думать»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или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Интеллектуальная игра «Турнир логиков»  (по выбору)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00760" y="1714488"/>
            <a:ext cx="163839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варианта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000496" y="3714752"/>
            <a:ext cx="4929222" cy="1216034"/>
            <a:chOff x="4000496" y="3714752"/>
            <a:chExt cx="4929222" cy="121603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4000496" y="4929198"/>
              <a:ext cx="4929222" cy="15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000496" y="3714752"/>
              <a:ext cx="4929222" cy="15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588467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79512" y="1196752"/>
            <a:ext cx="8784976" cy="51845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методические и дидактические разработки школы для использования в своем образовательном процессе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28596" y="6492875"/>
            <a:ext cx="8286808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"Школьная модель формирования и оценивания логических познавательных УУД"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643042" y="214290"/>
            <a:ext cx="6934200" cy="55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Почему выбрать нужно нас?</a:t>
            </a:r>
            <a:endParaRPr kumimoji="0" lang="ru-RU" sz="36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85720" y="2071678"/>
            <a:ext cx="25922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r>
              <a:rPr lang="ru-RU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системе работы  МБОУ «Переборская ООШ» по формированию познавательных логических УУД.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9" idx="0"/>
            <a:endCxn id="9" idx="2"/>
          </p:cNvCxnSpPr>
          <p:nvPr/>
        </p:nvCxnSpPr>
        <p:spPr>
          <a:xfrm>
            <a:off x="4572000" y="1196752"/>
            <a:ext cx="0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9" idx="1"/>
            <a:endCxn id="9" idx="3"/>
          </p:cNvCxnSpPr>
          <p:nvPr/>
        </p:nvCxnSpPr>
        <p:spPr>
          <a:xfrm>
            <a:off x="179512" y="3789040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5500694" y="1071546"/>
            <a:ext cx="36433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Возьмёте</a:t>
            </a:r>
            <a:r>
              <a:rPr kumimoji="0" lang="ru-RU" sz="2800" b="1" i="0" u="none" strike="noStrike" kern="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в копилку</a:t>
            </a:r>
            <a:endParaRPr kumimoji="0" lang="ru-RU" sz="28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48953" y="2428868"/>
            <a:ext cx="2094014" cy="1276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6429388" y="1857364"/>
            <a:ext cx="250033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методические и дидактические разработки учебных ситуаций  для использования в своем образовательном процессе</a:t>
            </a:r>
            <a:endParaRPr lang="ru-RU" sz="1600" dirty="0"/>
          </a:p>
        </p:txBody>
      </p:sp>
      <p:pic>
        <p:nvPicPr>
          <p:cNvPr id="1028" name="Picture 4" descr="https://img2.freepng.ru/20180630/oot/kisspng-notebook-pencil-diary-5b37afe60b0667.55489505153037616604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2285992"/>
            <a:ext cx="1643074" cy="1131896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57158" y="4429132"/>
            <a:ext cx="242889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оценивать логические УУД у обучающихся посредством использования заданий и критериев предлагаемых интеллектуальных игр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357158" y="3857628"/>
            <a:ext cx="2428892" cy="55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Научитесь</a:t>
            </a:r>
            <a:endParaRPr kumimoji="0" lang="ru-RU" sz="28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 bwMode="auto">
          <a:xfrm>
            <a:off x="6572264" y="4143380"/>
            <a:ext cx="2285984" cy="55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Посмотрите и обсудите</a:t>
            </a:r>
            <a:endParaRPr kumimoji="0" lang="ru-RU" sz="28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57984" y="4714884"/>
            <a:ext cx="22860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фрагменты уроков с учебными ситуациями по формированию умений</a:t>
            </a:r>
            <a:endParaRPr lang="ru-RU" sz="1600" dirty="0"/>
          </a:p>
        </p:txBody>
      </p:sp>
      <p:pic>
        <p:nvPicPr>
          <p:cNvPr id="1034" name="Picture 10" descr="https://cf.ppt-online.org/files/slide/5/5zn9ewEIQSUWlJGfLXb36PCT8Z1vkgcryosaRd/slide-10.jpg"/>
          <p:cNvPicPr>
            <a:picLocks noChangeAspect="1" noChangeArrowheads="1"/>
          </p:cNvPicPr>
          <p:nvPr/>
        </p:nvPicPr>
        <p:blipFill>
          <a:blip r:embed="rId4" cstate="print"/>
          <a:srcRect l="67985" b="67709"/>
          <a:stretch>
            <a:fillRect/>
          </a:stretch>
        </p:blipFill>
        <p:spPr bwMode="auto">
          <a:xfrm>
            <a:off x="2989598" y="3929066"/>
            <a:ext cx="1510964" cy="1143008"/>
          </a:xfrm>
          <a:prstGeom prst="rect">
            <a:avLst/>
          </a:prstGeom>
          <a:noFill/>
        </p:spPr>
      </p:pic>
      <p:pic>
        <p:nvPicPr>
          <p:cNvPr id="1036" name="Picture 12" descr="http://tyurina.150-molodischool.edusite.ru/images/0_14ab8b_9e4994da_x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3857628"/>
            <a:ext cx="1571636" cy="1312316"/>
          </a:xfrm>
          <a:prstGeom prst="rect">
            <a:avLst/>
          </a:prstGeom>
          <a:noFill/>
        </p:spPr>
      </p:pic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285720" y="1428736"/>
            <a:ext cx="36433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Составите представление </a:t>
            </a:r>
            <a:endParaRPr kumimoji="0" lang="ru-RU" sz="28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51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691680" y="6309320"/>
            <a:ext cx="6786610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"Школьная модель формирования и оценивания логических познавательных УУД</a:t>
            </a:r>
            <a:r>
              <a:rPr lang="ru-RU" dirty="0" smtClean="0"/>
              <a:t>"</a:t>
            </a:r>
            <a:endParaRPr lang="ru-RU" dirty="0"/>
          </a:p>
        </p:txBody>
      </p:sp>
      <p:pic>
        <p:nvPicPr>
          <p:cNvPr id="3075" name="Picture 3" descr="C:\Users\Переборская ООШ.ПереборскаяОШ\Desktop\r5fhn\-JyRCcERm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3674923" cy="1643074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285852" y="3500438"/>
            <a:ext cx="6934200" cy="55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Не откладывайте на завтра-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b="1" kern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выбирайте сегодня!</a:t>
            </a:r>
            <a:endParaRPr kumimoji="0" lang="ru-RU" sz="3600" b="1" i="0" u="none" strike="noStrike" kern="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4500570"/>
            <a:ext cx="2357454" cy="571504"/>
          </a:xfrm>
          <a:prstGeom prst="roundRect">
            <a:avLst/>
          </a:prstGeom>
          <a:solidFill>
            <a:srgbClr val="2DB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Подать заявку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10539916</TotalTime>
  <Words>501</Words>
  <Application>Microsoft Office PowerPoint</Application>
  <PresentationFormat>Экран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Продукты практики: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Переборская ООШ</cp:lastModifiedBy>
  <cp:revision>505</cp:revision>
  <cp:lastPrinted>1601-01-01T00:00:00Z</cp:lastPrinted>
  <dcterms:created xsi:type="dcterms:W3CDTF">1601-01-01T00:00:00Z</dcterms:created>
  <dcterms:modified xsi:type="dcterms:W3CDTF">2020-03-19T09:43:24Z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